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57" r:id="rId7"/>
    <p:sldId id="258" r:id="rId8"/>
    <p:sldId id="259" r:id="rId9"/>
    <p:sldId id="260" r:id="rId10"/>
    <p:sldId id="261" r:id="rId11"/>
    <p:sldId id="263" r:id="rId12"/>
    <p:sldId id="265" r:id="rId13"/>
    <p:sldId id="262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" dt="2021-04-29T09:50:06.734"/>
    <p1510:client id="{10CFF717-C2BA-4DA1-95B2-A1801EC6B9B3}" v="3" dt="2021-04-21T11:12:17.722"/>
    <p1510:client id="{5DD71ABE-1857-4B56-A6CA-C80299DDF887}" v="1111" dt="2021-04-27T11:53:57.991"/>
    <p1510:client id="{80546103-712D-4A90-98AB-40794FC62905}" v="1" dt="2021-04-29T07:57:52.469"/>
    <p1510:client id="{850526EC-9339-48DA-9694-4B0E66FAE736}" v="1" dt="2021-04-27T18:43:38.676"/>
    <p1510:client id="{FDC5DC98-CCD9-40E4-AE20-E336556F4946}" v="4" dt="2021-04-22T09:59:28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03.09.2021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03.09.2021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03.09.2021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03.09.2021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03.09.2021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03.09.2021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03.09.2021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03.09.2021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03.09.2021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62F694-D0F6-4277-970A-FD91C363C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Klima Viken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16E2BBD-3BC8-47B7-BFD1-3791B4156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Forslag til geografiske klimanettverk </a:t>
            </a:r>
          </a:p>
        </p:txBody>
      </p:sp>
    </p:spTree>
    <p:extLst>
      <p:ext uri="{BB962C8B-B14F-4D97-AF65-F5344CB8AC3E}">
        <p14:creationId xmlns:p14="http://schemas.microsoft.com/office/powerpoint/2010/main" val="43545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E05300-20FF-4D87-878E-7FD68F08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99" y="237004"/>
            <a:ext cx="3932237" cy="658906"/>
          </a:xfrm>
        </p:spPr>
        <p:txBody>
          <a:bodyPr/>
          <a:lstStyle/>
          <a:p>
            <a:r>
              <a:rPr lang="nb-NO"/>
              <a:t>Veien videre….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4DD58E9-E16B-449A-A61D-6B8D17539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782" y="1418105"/>
            <a:ext cx="3932237" cy="5630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Hva gir mest mening for din kommune?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A0982C1-C3DC-48AA-A59A-7C0B7CAE6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99" y="1418105"/>
            <a:ext cx="6680319" cy="48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3614EC-EC4A-4E8D-B9EE-66788C16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74" y="427395"/>
            <a:ext cx="3932237" cy="789317"/>
          </a:xfrm>
        </p:spPr>
        <p:txBody>
          <a:bodyPr anchor="b">
            <a:normAutofit fontScale="90000"/>
          </a:bodyPr>
          <a:lstStyle/>
          <a:p>
            <a:r>
              <a:rPr lang="nb-NO"/>
              <a:t>Dagens utgangspunkt for Klima Viken 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3DCFCB-422B-4A04-9A91-33DBE268B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573" y="1308016"/>
            <a:ext cx="3932237" cy="3887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 Light"/>
              </a:rPr>
              <a:t>Fra "</a:t>
            </a:r>
            <a:r>
              <a:rPr lang="en-US" err="1">
                <a:cs typeface="Calibri Light"/>
              </a:rPr>
              <a:t>delregionale</a:t>
            </a:r>
            <a:r>
              <a:rPr lang="en-US">
                <a:cs typeface="Calibri Light"/>
              </a:rPr>
              <a:t>" </a:t>
            </a:r>
            <a:r>
              <a:rPr lang="en-US" err="1">
                <a:cs typeface="Calibri Light"/>
              </a:rPr>
              <a:t>til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geografiske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klimanettverk</a:t>
            </a:r>
            <a:r>
              <a:rPr lang="en-US">
                <a:cs typeface="Calibri Light"/>
              </a:rPr>
              <a:t> 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Baserer</a:t>
            </a:r>
            <a:r>
              <a:rPr lang="en-US"/>
              <a:t> seg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allerede</a:t>
            </a:r>
            <a:r>
              <a:rPr lang="en-US"/>
              <a:t> </a:t>
            </a:r>
            <a:r>
              <a:rPr lang="en-US" err="1"/>
              <a:t>eksisterende</a:t>
            </a:r>
            <a:r>
              <a:rPr lang="en-US"/>
              <a:t> </a:t>
            </a:r>
            <a:r>
              <a:rPr lang="en-US" err="1"/>
              <a:t>geografiske</a:t>
            </a:r>
            <a:r>
              <a:rPr lang="en-US"/>
              <a:t> </a:t>
            </a:r>
            <a:r>
              <a:rPr lang="en-US" err="1"/>
              <a:t>klimanettverk</a:t>
            </a:r>
            <a:endParaRPr lang="en-US"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Hvordan</a:t>
            </a:r>
            <a:r>
              <a:rPr lang="en-US"/>
              <a:t> </a:t>
            </a:r>
            <a:r>
              <a:rPr lang="en-US" err="1"/>
              <a:t>tilpasse</a:t>
            </a:r>
            <a:r>
              <a:rPr lang="en-US"/>
              <a:t> </a:t>
            </a:r>
            <a:r>
              <a:rPr lang="en-US" err="1"/>
              <a:t>nettverk</a:t>
            </a:r>
            <a:r>
              <a:rPr lang="en-US"/>
              <a:t> for </a:t>
            </a:r>
            <a:r>
              <a:rPr lang="en-US" err="1"/>
              <a:t>aktive</a:t>
            </a:r>
            <a:r>
              <a:rPr lang="en-US"/>
              <a:t> og innovative </a:t>
            </a:r>
            <a:r>
              <a:rPr lang="en-US" err="1"/>
              <a:t>klimakommuner</a:t>
            </a:r>
            <a:r>
              <a:rPr lang="en-US"/>
              <a:t>?   </a:t>
            </a:r>
          </a:p>
        </p:txBody>
      </p:sp>
      <p:pic>
        <p:nvPicPr>
          <p:cNvPr id="5" name="Plassholder for innhold 4" descr="Et bilde som inneholder kart&#10;&#10;Automatisk generert beskrivelse">
            <a:extLst>
              <a:ext uri="{FF2B5EF4-FFF2-40B4-BE49-F238E27FC236}">
                <a16:creationId xmlns:a16="http://schemas.microsoft.com/office/drawing/2014/main" id="{4591F9E1-FC97-40CF-A509-2DB972B7B8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95673" y="0"/>
            <a:ext cx="6857999" cy="6857999"/>
          </a:xfrm>
          <a:noFill/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D9AFF5E-4F62-4D7E-9569-17A6387F5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09911"/>
              </p:ext>
            </p:extLst>
          </p:nvPr>
        </p:nvGraphicFramePr>
        <p:xfrm>
          <a:off x="350950" y="2997993"/>
          <a:ext cx="4864100" cy="27622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3093626516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429417328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Nettverk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kommuner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77240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Hallingdal klimanettverk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Flå, Gol, Hemsedal, Hol, Nesbyen, Ål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517324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Numedalen og omegn klimanettverk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Nore og Uvdal, Rollag, Sigdal, Flesberg, Kongsberg, Øvre Eiker, Modum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8415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Miljønettverk Øvre Romerike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Hurdal, Eidsvoll, Nes, Nannestad, Gjerdrum, Ullensaker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91206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Miljønettverk nedre Romerike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Lillestrøm, Aurskog-Høland, Lørenskog, Rællingen, Nittedal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63847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Follo klimanettverk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Frogn, Enebakk, Nesodden, Nordre Follo, Vestby, Ås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9866715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Klima Østfold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Aremark, Fredrikstad, Hvaler, Halden, Indre Østfold, Marker, Moss, Rakkestad, Råde, Sarpsborg, Skiptvet, Våler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01500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85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ED53A0-37EF-4269-AD46-48519355F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986118"/>
            <a:ext cx="3348318" cy="4087906"/>
          </a:xfrm>
        </p:spPr>
        <p:txBody>
          <a:bodyPr>
            <a:normAutofit fontScale="90000"/>
          </a:bodyPr>
          <a:lstStyle/>
          <a:p>
            <a:r>
              <a:rPr lang="nb-NO" sz="2500" b="1"/>
              <a:t>Nettverk for aktive og innovative klimakommuner </a:t>
            </a:r>
            <a:br>
              <a:rPr lang="nb-NO" sz="2500"/>
            </a:br>
            <a:br>
              <a:rPr lang="nb-NO" sz="2500"/>
            </a:br>
            <a:r>
              <a:rPr lang="nb-NO" sz="2500"/>
              <a:t>-Asker </a:t>
            </a:r>
            <a:br>
              <a:rPr lang="nb-NO" sz="2500"/>
            </a:br>
            <a:r>
              <a:rPr lang="nb-NO" sz="2500"/>
              <a:t>-Bærum </a:t>
            </a:r>
            <a:br>
              <a:rPr lang="nb-NO" sz="2500"/>
            </a:br>
            <a:r>
              <a:rPr lang="nb-NO" sz="2500"/>
              <a:t>-Drammen </a:t>
            </a:r>
            <a:br>
              <a:rPr lang="nb-NO" sz="2500"/>
            </a:br>
            <a:r>
              <a:rPr lang="nb-NO" sz="2500"/>
              <a:t>-Hurdal</a:t>
            </a:r>
            <a:br>
              <a:rPr lang="nb-NO" sz="2500"/>
            </a:br>
            <a:r>
              <a:rPr lang="nb-NO" sz="2500"/>
              <a:t>-Jevnaker </a:t>
            </a:r>
            <a:br>
              <a:rPr lang="nb-NO" sz="2500"/>
            </a:br>
            <a:r>
              <a:rPr lang="nb-NO" sz="2500"/>
              <a:t>-Krødsherad </a:t>
            </a:r>
            <a:br>
              <a:rPr lang="nb-NO" sz="2500"/>
            </a:br>
            <a:r>
              <a:rPr lang="nb-NO" sz="2500"/>
              <a:t>-Lier </a:t>
            </a:r>
            <a:br>
              <a:rPr lang="nb-NO" sz="2500"/>
            </a:br>
            <a:r>
              <a:rPr lang="nb-NO" sz="2500"/>
              <a:t>-Lunner </a:t>
            </a:r>
            <a:br>
              <a:rPr lang="nb-NO" sz="2500"/>
            </a:br>
            <a:r>
              <a:rPr lang="nb-NO" sz="2500"/>
              <a:t>-Ringerike </a:t>
            </a:r>
            <a:br>
              <a:rPr lang="nb-NO" sz="2500"/>
            </a:br>
            <a:br>
              <a:rPr lang="nb-NO" sz="2500"/>
            </a:br>
            <a:r>
              <a:rPr lang="nb-NO" sz="2500"/>
              <a:t>+ Nedre Romerike miljønettverk </a:t>
            </a:r>
            <a:br>
              <a:rPr lang="nb-NO" sz="2500"/>
            </a:br>
            <a:r>
              <a:rPr lang="nb-NO" sz="2500"/>
              <a:t>+ 3 kommuner fra Innlandet </a:t>
            </a:r>
          </a:p>
        </p:txBody>
      </p:sp>
      <p:pic>
        <p:nvPicPr>
          <p:cNvPr id="5" name="Plassholder for innhold 4" descr="Et bilde som inneholder kart&#10;&#10;Automatisk generert beskrivelse">
            <a:extLst>
              <a:ext uri="{FF2B5EF4-FFF2-40B4-BE49-F238E27FC236}">
                <a16:creationId xmlns:a16="http://schemas.microsoft.com/office/drawing/2014/main" id="{7D18D941-A230-49F0-9A79-4C1FEF223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70" y="-80682"/>
            <a:ext cx="7003630" cy="7003630"/>
          </a:xfrm>
        </p:spPr>
      </p:pic>
    </p:spTree>
    <p:extLst>
      <p:ext uri="{BB962C8B-B14F-4D97-AF65-F5344CB8AC3E}">
        <p14:creationId xmlns:p14="http://schemas.microsoft.com/office/powerpoint/2010/main" val="309348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EAE003-ADA2-42F6-B26F-01C8D8EB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82" y="143012"/>
            <a:ext cx="4467225" cy="1125071"/>
          </a:xfrm>
        </p:spPr>
        <p:txBody>
          <a:bodyPr anchor="b">
            <a:normAutofit/>
          </a:bodyPr>
          <a:lstStyle/>
          <a:p>
            <a:r>
              <a:rPr lang="nb-NO" b="1"/>
              <a:t>Midt-Viken klimanettverk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E3CD1B3-3A14-4EE4-8DD8-B491F672B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9129" y="1429870"/>
            <a:ext cx="3932237" cy="35325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Char char="•"/>
            </a:pPr>
            <a:r>
              <a:rPr lang="nb-NO" sz="2300">
                <a:cs typeface="Calibri Light"/>
              </a:rPr>
              <a:t>Mulig løsning for følgende kommuner: </a:t>
            </a:r>
          </a:p>
          <a:p>
            <a:r>
              <a:rPr lang="nb-NO" sz="2300"/>
              <a:t>-Asker </a:t>
            </a:r>
            <a:br>
              <a:rPr lang="nb-NO" sz="2300"/>
            </a:br>
            <a:r>
              <a:rPr lang="nb-NO" sz="2300"/>
              <a:t>-Bærum </a:t>
            </a:r>
            <a:br>
              <a:rPr lang="nb-NO" sz="2300"/>
            </a:br>
            <a:r>
              <a:rPr lang="nb-NO" sz="2300"/>
              <a:t>-Drammen </a:t>
            </a:r>
            <a:br>
              <a:rPr lang="nb-NO" sz="2300"/>
            </a:br>
            <a:r>
              <a:rPr lang="nb-NO" sz="2300"/>
              <a:t>-Hole </a:t>
            </a:r>
            <a:br>
              <a:rPr lang="nb-NO" sz="2300"/>
            </a:br>
            <a:r>
              <a:rPr lang="nb-NO" sz="2300"/>
              <a:t>-Jevnaker </a:t>
            </a:r>
            <a:br>
              <a:rPr lang="nb-NO" sz="2300"/>
            </a:br>
            <a:r>
              <a:rPr lang="nb-NO" sz="2300"/>
              <a:t>-Krødsherad </a:t>
            </a:r>
            <a:br>
              <a:rPr lang="nb-NO" sz="2300"/>
            </a:br>
            <a:r>
              <a:rPr lang="nb-NO" sz="2300"/>
              <a:t>-Lier </a:t>
            </a:r>
            <a:br>
              <a:rPr lang="nb-NO" sz="2300"/>
            </a:br>
            <a:r>
              <a:rPr lang="nb-NO" sz="2300"/>
              <a:t>-Lunner </a:t>
            </a:r>
            <a:br>
              <a:rPr lang="nb-NO" sz="2300"/>
            </a:br>
            <a:r>
              <a:rPr lang="nb-NO" sz="2300"/>
              <a:t>-Ringerike </a:t>
            </a:r>
            <a:endParaRPr lang="en-US" sz="2300">
              <a:cs typeface="Calibri Light"/>
            </a:endParaRPr>
          </a:p>
          <a:p>
            <a:endParaRPr lang="en-US" sz="1600"/>
          </a:p>
        </p:txBody>
      </p:sp>
      <p:pic>
        <p:nvPicPr>
          <p:cNvPr id="5" name="Plassholder for innhold 4" descr="Et bilde som inneholder kart&#10;&#10;Automatisk generert beskrivelse">
            <a:extLst>
              <a:ext uri="{FF2B5EF4-FFF2-40B4-BE49-F238E27FC236}">
                <a16:creationId xmlns:a16="http://schemas.microsoft.com/office/drawing/2014/main" id="{7C51256D-6A7C-4DAB-B56B-48977E31F8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58594" y="0"/>
            <a:ext cx="6857999" cy="6857999"/>
          </a:xfrm>
          <a:noFill/>
        </p:spPr>
      </p:pic>
    </p:spTree>
    <p:extLst>
      <p:ext uri="{BB962C8B-B14F-4D97-AF65-F5344CB8AC3E}">
        <p14:creationId xmlns:p14="http://schemas.microsoft.com/office/powerpoint/2010/main" val="288319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255754-1C5F-41FB-A27F-5D3B35BB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44" y="453358"/>
            <a:ext cx="3932237" cy="990600"/>
          </a:xfrm>
        </p:spPr>
        <p:txBody>
          <a:bodyPr anchor="b">
            <a:normAutofit/>
          </a:bodyPr>
          <a:lstStyle/>
          <a:p>
            <a:r>
              <a:rPr lang="nb-NO"/>
              <a:t>Forslag 1: flere mindre nettverk </a:t>
            </a:r>
          </a:p>
        </p:txBody>
      </p:sp>
      <p:pic>
        <p:nvPicPr>
          <p:cNvPr id="5" name="Plassholder for innhold 4" descr="Et bilde som inneholder kart&#10;&#10;Automatisk generert beskrivelse">
            <a:extLst>
              <a:ext uri="{FF2B5EF4-FFF2-40B4-BE49-F238E27FC236}">
                <a16:creationId xmlns:a16="http://schemas.microsoft.com/office/drawing/2014/main" id="{16E67BAC-8470-407A-B323-5E932D2E85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58594" y="0"/>
            <a:ext cx="6857999" cy="6857999"/>
          </a:xfrm>
          <a:noFill/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0C0FA47F-25C1-4ABF-91A4-B2EFE2325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71234"/>
              </p:ext>
            </p:extLst>
          </p:nvPr>
        </p:nvGraphicFramePr>
        <p:xfrm>
          <a:off x="240713" y="2615026"/>
          <a:ext cx="4864100" cy="313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4056616536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404224864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Nettverk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kommuner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249255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Hallingdal klimanettverk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Flå, Gol, Hemsedal, Hol, Nesbyen, Ål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757183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Numedalen og omegn klimanettverk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Nore og Uvdal, Rollag, Sigdal, Flesberg, Kongsberg, Øvre Eiker, Modum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5998638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Miljønettverk Øvre Romerike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Hurdal, Eidsvoll, Nes, Nannestad, Gjerdrum, Ullensaker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883179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Miljønettverk nedre Romerike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Lillestrøm, Aurskog-Høland, Lørenskog, </a:t>
                      </a:r>
                      <a:r>
                        <a:rPr lang="nb-NO" sz="1100" u="none" strike="noStrike" err="1">
                          <a:effectLst/>
                        </a:rPr>
                        <a:t>Rællingen</a:t>
                      </a:r>
                      <a:r>
                        <a:rPr lang="nb-NO" sz="1100" u="none" strike="noStrike">
                          <a:effectLst/>
                        </a:rPr>
                        <a:t>, Nittedal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755531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Follo klimanettverk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Frogn, Enebakk, Nesodden, Nordre Follo, Vestby, Ås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864071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Klima Østfold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Aremark, Fredrikstad, Hvaler, Halden, Indre Østfold, Marker, Moss, Rakkestad, Råde, Sarpsborg, Skiptvet, Våler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14747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Midt-Viken klimanettverk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Asker, Bærum, Drammen, Hole, Jevnaker, Krødsherad, Lier, Lunner,  Ringerike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9989098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BF16A8FF-9AAE-458B-8FA4-987FE6B1BDEB}"/>
              </a:ext>
            </a:extLst>
          </p:cNvPr>
          <p:cNvSpPr txBox="1"/>
          <p:nvPr/>
        </p:nvSpPr>
        <p:spPr>
          <a:xfrm>
            <a:off x="367048" y="1526146"/>
            <a:ext cx="435305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>
                <a:cs typeface="Calibri Light"/>
              </a:rPr>
              <a:t>To nye nettverk etableres i Viken: Midt-Viken klimanettverk og Numedalen og omegn klimanettverk </a:t>
            </a:r>
          </a:p>
        </p:txBody>
      </p:sp>
    </p:spTree>
    <p:extLst>
      <p:ext uri="{BB962C8B-B14F-4D97-AF65-F5344CB8AC3E}">
        <p14:creationId xmlns:p14="http://schemas.microsoft.com/office/powerpoint/2010/main" val="307476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6222E6-4E3D-458F-894D-C4873798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89" y="484096"/>
            <a:ext cx="3932237" cy="1017494"/>
          </a:xfrm>
        </p:spPr>
        <p:txBody>
          <a:bodyPr/>
          <a:lstStyle/>
          <a:p>
            <a:r>
              <a:rPr lang="nb-NO"/>
              <a:t>Forslag 2: tredeling av Viken 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6D07AE9E-AFE9-4C44-9BFD-B37C3686A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00060"/>
              </p:ext>
            </p:extLst>
          </p:nvPr>
        </p:nvGraphicFramePr>
        <p:xfrm>
          <a:off x="134972" y="2762059"/>
          <a:ext cx="4883036" cy="283028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86917">
                  <a:extLst>
                    <a:ext uri="{9D8B030D-6E8A-4147-A177-3AD203B41FA5}">
                      <a16:colId xmlns:a16="http://schemas.microsoft.com/office/drawing/2014/main" val="3917050642"/>
                    </a:ext>
                  </a:extLst>
                </a:gridCol>
                <a:gridCol w="2996119">
                  <a:extLst>
                    <a:ext uri="{9D8B030D-6E8A-4147-A177-3AD203B41FA5}">
                      <a16:colId xmlns:a16="http://schemas.microsoft.com/office/drawing/2014/main" val="1138735322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Nettverk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kommuner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0891638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Hallingdal, Numedalen og </a:t>
                      </a:r>
                      <a:r>
                        <a:rPr lang="nn-NO" sz="1100" u="none" strike="noStrike" err="1">
                          <a:effectLst/>
                        </a:rPr>
                        <a:t>omeign</a:t>
                      </a:r>
                      <a:r>
                        <a:rPr lang="nn-NO" sz="1100" u="none" strike="noStrike">
                          <a:effectLst/>
                        </a:rPr>
                        <a:t> klimanettverk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Hol, Hemsedal, Gol, Flå, Nes, Ål, Nore og Uvdal, Rollag, Flesberg, Kongsberg, Sigdal, Øvre eiker, Modum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32783571"/>
                  </a:ext>
                </a:extLst>
              </a:tr>
              <a:tr h="108857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Midt-Viken og Romerike klimanettverk (Øvre og Nedre Romerike klimanettverk, og Innovative)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Asker, Bærum, Drammen, Hole, Jevnaker, Krødsherad, Lier, Lunner, Ringerike, Eidsvoll, Hurdal, Nannestad, Nes, Gjerdrum, Ullensaker,  Aurskog-Høland, Lillestrøm, Lørenskog, Nittedal,  Rælingen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9202444"/>
                  </a:ext>
                </a:extLst>
              </a:tr>
              <a:tr h="8708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Follo og Østfold klimanettverk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Aremark, Fredrikstad, Hvaler, Halden, Indre Østfold, Marker, Moss, Rakkestad, Råde, Sarpsborg, Skiptvet, Våler, Frogn, Enebakk, Nesodden, Nordre Follo, Vestby, Ås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4298265"/>
                  </a:ext>
                </a:extLst>
              </a:tr>
            </a:tbl>
          </a:graphicData>
        </a:graphic>
      </p:graphicFrame>
      <p:pic>
        <p:nvPicPr>
          <p:cNvPr id="11" name="Plassholder for bilde 10" descr="Et bilde som inneholder kart&#10;&#10;Automatisk generert beskrivelse">
            <a:extLst>
              <a:ext uri="{FF2B5EF4-FFF2-40B4-BE49-F238E27FC236}">
                <a16:creationId xmlns:a16="http://schemas.microsoft.com/office/drawing/2014/main" id="{18187D2C-89CF-4D92-980B-B5704301C3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1076"/>
          <a:stretch>
            <a:fillRect/>
          </a:stretch>
        </p:blipFill>
        <p:spPr/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C819988-19D5-49AC-9D42-DBBDCE28E71C}"/>
              </a:ext>
            </a:extLst>
          </p:cNvPr>
          <p:cNvSpPr txBox="1"/>
          <p:nvPr/>
        </p:nvSpPr>
        <p:spPr>
          <a:xfrm>
            <a:off x="367048" y="1719330"/>
            <a:ext cx="3709115" cy="665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cs typeface="Calibri Light"/>
              </a:rPr>
              <a:t>Mindre klimanettverk slås sammen til tre store klimanettverk. </a:t>
            </a:r>
          </a:p>
        </p:txBody>
      </p:sp>
    </p:spTree>
    <p:extLst>
      <p:ext uri="{BB962C8B-B14F-4D97-AF65-F5344CB8AC3E}">
        <p14:creationId xmlns:p14="http://schemas.microsoft.com/office/powerpoint/2010/main" val="350283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DBA446-2E93-4756-B47C-4D4D7CCF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74" y="564775"/>
            <a:ext cx="3932237" cy="640978"/>
          </a:xfrm>
        </p:spPr>
        <p:txBody>
          <a:bodyPr>
            <a:normAutofit fontScale="90000"/>
          </a:bodyPr>
          <a:lstStyle/>
          <a:p>
            <a:r>
              <a:rPr lang="nb-NO"/>
              <a:t>Forslag 3: hybrid av mindre og tredeling </a:t>
            </a:r>
          </a:p>
        </p:txBody>
      </p:sp>
      <p:pic>
        <p:nvPicPr>
          <p:cNvPr id="7" name="Plassholder for bilde 6" descr="Et bilde som inneholder kart&#10;&#10;Automatisk generert beskrivelse">
            <a:extLst>
              <a:ext uri="{FF2B5EF4-FFF2-40B4-BE49-F238E27FC236}">
                <a16:creationId xmlns:a16="http://schemas.microsoft.com/office/drawing/2014/main" id="{DB69AED7-5AE1-4D49-8243-F5238F2FA0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1076"/>
          <a:stretch>
            <a:fillRect/>
          </a:stretch>
        </p:blipFill>
        <p:spPr/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F75A702-FAA8-4FFB-801B-1DABBF790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5234"/>
              </p:ext>
            </p:extLst>
          </p:nvPr>
        </p:nvGraphicFramePr>
        <p:xfrm>
          <a:off x="228280" y="2577769"/>
          <a:ext cx="4870869" cy="307302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82216">
                  <a:extLst>
                    <a:ext uri="{9D8B030D-6E8A-4147-A177-3AD203B41FA5}">
                      <a16:colId xmlns:a16="http://schemas.microsoft.com/office/drawing/2014/main" val="1584898791"/>
                    </a:ext>
                  </a:extLst>
                </a:gridCol>
                <a:gridCol w="2988653">
                  <a:extLst>
                    <a:ext uri="{9D8B030D-6E8A-4147-A177-3AD203B41FA5}">
                      <a16:colId xmlns:a16="http://schemas.microsoft.com/office/drawing/2014/main" val="37158569"/>
                    </a:ext>
                  </a:extLst>
                </a:gridCol>
              </a:tblGrid>
              <a:tr h="21950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Nettverk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kommuner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4719502"/>
                  </a:ext>
                </a:extLst>
              </a:tr>
              <a:tr h="658506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Hallingdal og Numedal og omeign klimanettverk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Hol, Hemsedal, Gol, Flå, Nes, Ål, Nore og Uvdal, Rollag, Flesberg, Kongsberg, Sigdal, Øvre eiker, Modum og Hole 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5352071"/>
                  </a:ext>
                </a:extLst>
              </a:tr>
              <a:tr h="65850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Romerike miljønettverk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Hurdal, Eidsvoll, Nes, Nannestad, Gjerdrum, Ullensaker, Lillestrøm, Aurskog-Høland, Lørenskog, </a:t>
                      </a:r>
                      <a:r>
                        <a:rPr lang="nb-NO" sz="1100" u="none" strike="noStrike" err="1">
                          <a:effectLst/>
                        </a:rPr>
                        <a:t>Rællingen</a:t>
                      </a:r>
                      <a:r>
                        <a:rPr lang="nb-NO" sz="1100" u="none" strike="noStrike">
                          <a:effectLst/>
                        </a:rPr>
                        <a:t>, Nittedal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43529581"/>
                  </a:ext>
                </a:extLst>
              </a:tr>
              <a:tr h="4390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Follo klimanettverk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Nordre Follo, Nesodden, Vestby, Ås, Frogn, Enebakk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90826443"/>
                  </a:ext>
                </a:extLst>
              </a:tr>
              <a:tr h="65850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Klima Østfold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Aremark, Fredrikstad, Hvaler, Halden, Indre Østfold, Marker, Moss, Rakkestad, Råde, Sarpsborg, Skiptvet, Våler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41157798"/>
                  </a:ext>
                </a:extLst>
              </a:tr>
              <a:tr h="43900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Midt-Viken klimanettverk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Asker, Bærum, Drammen, Hole, Jevnaker, Krødsherad, Lier, Lunner,  Ringerike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5887844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B951B963-B06B-4EB7-A6B1-A78ECEA38197}"/>
              </a:ext>
            </a:extLst>
          </p:cNvPr>
          <p:cNvSpPr txBox="1"/>
          <p:nvPr/>
        </p:nvSpPr>
        <p:spPr>
          <a:xfrm>
            <a:off x="302654" y="1343696"/>
            <a:ext cx="45140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/>
              <a:t>Sammenslåing av Hallingdal klimanettverk og Numedalen og omeign klimanettverk </a:t>
            </a:r>
          </a:p>
          <a:p>
            <a:pPr marL="285750" indent="-285750">
              <a:buFont typeface="Arial"/>
              <a:buChar char="•"/>
            </a:pPr>
            <a:r>
              <a:rPr lang="nb-NO">
                <a:cs typeface="Calibri Light"/>
              </a:rPr>
              <a:t>Romerike miljønettverk: Sammenslåing av Øvre og Nedre Romerike miljønettverk </a:t>
            </a:r>
          </a:p>
        </p:txBody>
      </p:sp>
    </p:spTree>
    <p:extLst>
      <p:ext uri="{BB962C8B-B14F-4D97-AF65-F5344CB8AC3E}">
        <p14:creationId xmlns:p14="http://schemas.microsoft.com/office/powerpoint/2010/main" val="419046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23BEB7-4E42-4E24-A3AA-FB02821E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32" y="255431"/>
            <a:ext cx="4494212" cy="929285"/>
          </a:xfrm>
        </p:spPr>
        <p:txBody>
          <a:bodyPr>
            <a:normAutofit fontScale="90000"/>
          </a:bodyPr>
          <a:lstStyle/>
          <a:p>
            <a:r>
              <a:rPr lang="nb-NO"/>
              <a:t>Forslag 4: mellomstore klimanettverk  </a:t>
            </a:r>
          </a:p>
        </p:txBody>
      </p:sp>
      <p:pic>
        <p:nvPicPr>
          <p:cNvPr id="7" name="Plassholder for bilde 6" descr="Et bilde som inneholder kart&#10;&#10;Automatisk generert beskrivelse">
            <a:extLst>
              <a:ext uri="{FF2B5EF4-FFF2-40B4-BE49-F238E27FC236}">
                <a16:creationId xmlns:a16="http://schemas.microsoft.com/office/drawing/2014/main" id="{FF8C2A82-043C-42F2-BABC-F1602A6AA2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1076"/>
          <a:stretch>
            <a:fillRect/>
          </a:stretch>
        </p:blipFill>
        <p:spPr/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7EF9C1F6-ABC3-46F5-BA39-90E5C7002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35941"/>
              </p:ext>
            </p:extLst>
          </p:nvPr>
        </p:nvGraphicFramePr>
        <p:xfrm>
          <a:off x="164567" y="2618779"/>
          <a:ext cx="5040086" cy="303711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47605">
                  <a:extLst>
                    <a:ext uri="{9D8B030D-6E8A-4147-A177-3AD203B41FA5}">
                      <a16:colId xmlns:a16="http://schemas.microsoft.com/office/drawing/2014/main" val="2226731753"/>
                    </a:ext>
                  </a:extLst>
                </a:gridCol>
                <a:gridCol w="3092481">
                  <a:extLst>
                    <a:ext uri="{9D8B030D-6E8A-4147-A177-3AD203B41FA5}">
                      <a16:colId xmlns:a16="http://schemas.microsoft.com/office/drawing/2014/main" val="1440891463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Nettverk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Kommuner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43696967"/>
                  </a:ext>
                </a:extLst>
              </a:tr>
              <a:tr h="646037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Hallingdal og Numedal og </a:t>
                      </a:r>
                      <a:r>
                        <a:rPr lang="nn-NO" sz="1100" u="none" strike="noStrike" err="1">
                          <a:effectLst/>
                        </a:rPr>
                        <a:t>omeign</a:t>
                      </a:r>
                      <a:r>
                        <a:rPr lang="nn-NO" sz="1100" u="none" strike="noStrike">
                          <a:effectLst/>
                        </a:rPr>
                        <a:t> klimanettverk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Hol, Hemsedal, Gol, Flå, Nes, Ål, Nore og Uvdal, Rollag, Flesberg, Kongsberg, Sigdal, Øvre eiker, Modum og Hole 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6670136"/>
                  </a:ext>
                </a:extLst>
              </a:tr>
              <a:tr h="43069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Miljønettverk Øvre Romerike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Hurdal, Eidsvoll, Nes, Nannestad, Gjerdrum, Ullensaker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9385216"/>
                  </a:ext>
                </a:extLst>
              </a:tr>
              <a:tr h="43069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Follo klimanettverk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Nordre Follo, Nesodden, Vestby, Ås, Frogn, Enebakk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3238221"/>
                  </a:ext>
                </a:extLst>
              </a:tr>
              <a:tr h="64603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Klima Østfold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Aremark, Fredrikstad, Hvaler, Halden, Indre Østfold, Marker, Moss, Rakkestad, Råde, Sarpsborg, Skiptvet, Våler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5819049"/>
                  </a:ext>
                </a:extLst>
              </a:tr>
              <a:tr h="66831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Midt-Viken og Nedre Romerike klimanettverk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Asker, Bærum, Drammen, Hole, Jevnaker, Krødsherad, Lier, Lunner,  Ringerike, Aurskog-Høland, Lillestrøm, Lørenskog, Nittedal og Rælingen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8423331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A4F4F970-12ED-4E87-B077-2BCA4EB24128}"/>
              </a:ext>
            </a:extLst>
          </p:cNvPr>
          <p:cNvSpPr txBox="1"/>
          <p:nvPr/>
        </p:nvSpPr>
        <p:spPr>
          <a:xfrm>
            <a:off x="302654" y="1236373"/>
            <a:ext cx="408474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>
                <a:cs typeface="Calibri Light"/>
              </a:rPr>
              <a:t>Et større klimanettverk etableres: sammenslåing av Midt-Viken klimanettverk og Nedre Romerike miljønettverk </a:t>
            </a:r>
          </a:p>
        </p:txBody>
      </p:sp>
    </p:spTree>
    <p:extLst>
      <p:ext uri="{BB962C8B-B14F-4D97-AF65-F5344CB8AC3E}">
        <p14:creationId xmlns:p14="http://schemas.microsoft.com/office/powerpoint/2010/main" val="242168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A93730-9F00-4D4D-9F53-0B6A93E3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28" y="278102"/>
            <a:ext cx="3932237" cy="1114425"/>
          </a:xfrm>
        </p:spPr>
        <p:txBody>
          <a:bodyPr/>
          <a:lstStyle/>
          <a:p>
            <a:r>
              <a:rPr lang="nb-NO"/>
              <a:t>Forslag 5: fem klimanettverk i Viken </a:t>
            </a:r>
          </a:p>
        </p:txBody>
      </p:sp>
      <p:pic>
        <p:nvPicPr>
          <p:cNvPr id="6" name="Plassholder for bilde 5" descr="Et bilde som inneholder kart&#10;&#10;Automatisk generert beskrivelse">
            <a:extLst>
              <a:ext uri="{FF2B5EF4-FFF2-40B4-BE49-F238E27FC236}">
                <a16:creationId xmlns:a16="http://schemas.microsoft.com/office/drawing/2014/main" id="{7F6D59F9-BB87-46BA-AA6A-5019B0BDB0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1076"/>
          <a:stretch>
            <a:fillRect/>
          </a:stretch>
        </p:blipFill>
        <p:spPr>
          <a:xfrm>
            <a:off x="5183188" y="0"/>
            <a:ext cx="7008812" cy="6858000"/>
          </a:xfrm>
        </p:spPr>
      </p:pic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3D08EDF2-B0F9-4346-A756-6E65CF8C8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694188"/>
              </p:ext>
            </p:extLst>
          </p:nvPr>
        </p:nvGraphicFramePr>
        <p:xfrm>
          <a:off x="310803" y="2822503"/>
          <a:ext cx="4779169" cy="282796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846781">
                  <a:extLst>
                    <a:ext uri="{9D8B030D-6E8A-4147-A177-3AD203B41FA5}">
                      <a16:colId xmlns:a16="http://schemas.microsoft.com/office/drawing/2014/main" val="1804558097"/>
                    </a:ext>
                  </a:extLst>
                </a:gridCol>
                <a:gridCol w="2932388">
                  <a:extLst>
                    <a:ext uri="{9D8B030D-6E8A-4147-A177-3AD203B41FA5}">
                      <a16:colId xmlns:a16="http://schemas.microsoft.com/office/drawing/2014/main" val="2222225212"/>
                    </a:ext>
                  </a:extLst>
                </a:gridCol>
              </a:tblGrid>
              <a:tr h="20199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Nettverk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Kommuner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4043165"/>
                  </a:ext>
                </a:extLst>
              </a:tr>
              <a:tr h="10099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Midt-Viken og Romerike klimanettverk (Øvre og Nedre Romerike klimanettverk, og Innovative)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Asker, Bærum, Drammen, Hole, Jevnaker, Krødsherad, Lier, Lunner, Ringerike, Eidsvoll, Hurdal, Nannestad, Nes, Gjerdrum, Ullensaker,  Aurskog-Høland, Lillestrøm, Lørenskog, Nittedal,  Rælingen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3984274"/>
                  </a:ext>
                </a:extLst>
              </a:tr>
              <a:tr h="60599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Klima Østfold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Aremark, Fredrikstad, Hvaler, Halden, Indre Østfold, Marker, Moss, Rakkestad, Råde, Sarpsborg, Skiptvet, Våler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3342155"/>
                  </a:ext>
                </a:extLst>
              </a:tr>
              <a:tr h="40399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Follo klimanettverk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Nordre Follo, Nesodden, Vestby, Ås, Frogn, Enebakk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53309942"/>
                  </a:ext>
                </a:extLst>
              </a:tr>
              <a:tr h="20199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Hallingdal klimanettverk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Flå, Gol, Hemsedal, Hol, Nesbyen, Ål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0995528"/>
                  </a:ext>
                </a:extLst>
              </a:tr>
              <a:tr h="40399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Numedalen og omegn klimanettverk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>
                          <a:effectLst/>
                        </a:rPr>
                        <a:t>Nore og Uvdal, Rollag, Sigdal, Flesberg, Kongsberg, Øvre Eiker, Modum 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62925640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9EDBC778-B5F2-4B42-B901-D76D80AD8F76}"/>
              </a:ext>
            </a:extLst>
          </p:cNvPr>
          <p:cNvSpPr txBox="1"/>
          <p:nvPr/>
        </p:nvSpPr>
        <p:spPr>
          <a:xfrm>
            <a:off x="324119" y="1483218"/>
            <a:ext cx="45677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>
                <a:cs typeface="Calibri Light"/>
              </a:rPr>
              <a:t>Et større klimanettverk etableres: sammenslåing av Midt-Viken klimanettverk, Øvre Romerike miljønettverk og Nedre Romerike miljønettverk </a:t>
            </a:r>
          </a:p>
        </p:txBody>
      </p:sp>
    </p:spTree>
    <p:extLst>
      <p:ext uri="{BB962C8B-B14F-4D97-AF65-F5344CB8AC3E}">
        <p14:creationId xmlns:p14="http://schemas.microsoft.com/office/powerpoint/2010/main" val="3396994037"/>
      </p:ext>
    </p:extLst>
  </p:cSld>
  <p:clrMapOvr>
    <a:masterClrMapping/>
  </p:clrMapOvr>
</p:sld>
</file>

<file path=ppt/theme/theme1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0a391c-bce2-4240-954e-3993e080d609">
      <UserInfo>
        <DisplayName>Tyra Marie Risnes</DisplayName>
        <AccountId>53</AccountId>
        <AccountType/>
      </UserInfo>
      <UserInfo>
        <DisplayName>Gerd Blindheim Jacobsen</DisplayName>
        <AccountId>45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CED66DCEAE8A4BA81DFB71C2212B8A" ma:contentTypeVersion="12" ma:contentTypeDescription="Opprett et nytt dokument." ma:contentTypeScope="" ma:versionID="f2ab3fd433640c8497bcc4cc58027699">
  <xsd:schema xmlns:xsd="http://www.w3.org/2001/XMLSchema" xmlns:xs="http://www.w3.org/2001/XMLSchema" xmlns:p="http://schemas.microsoft.com/office/2006/metadata/properties" xmlns:ns2="2f3ea751-0d89-4d46-a1d8-75120d080061" xmlns:ns3="6a0a391c-bce2-4240-954e-3993e080d609" targetNamespace="http://schemas.microsoft.com/office/2006/metadata/properties" ma:root="true" ma:fieldsID="32715a00070dcf349dd075189417907c" ns2:_="" ns3:_="">
    <xsd:import namespace="2f3ea751-0d89-4d46-a1d8-75120d080061"/>
    <xsd:import namespace="6a0a391c-bce2-4240-954e-3993e080d6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ea751-0d89-4d46-a1d8-75120d080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a391c-bce2-4240-954e-3993e080d6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DE9549-7C82-46BA-A6D5-1D0C58D32D1B}">
  <ds:schemaRefs>
    <ds:schemaRef ds:uri="2f3ea751-0d89-4d46-a1d8-75120d080061"/>
    <ds:schemaRef ds:uri="6a0a391c-bce2-4240-954e-3993e080d6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698F0B-9CF8-4391-9DC4-44E11CA0D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14BEB-1786-41E2-BA78-4B39FF8FDCB5}">
  <ds:schemaRefs>
    <ds:schemaRef ds:uri="2f3ea751-0d89-4d46-a1d8-75120d080061"/>
    <ds:schemaRef ds:uri="6a0a391c-bce2-4240-954e-3993e080d6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952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Viken fylkeskommune</vt:lpstr>
      <vt:lpstr>Klima Viken </vt:lpstr>
      <vt:lpstr>Dagens utgangspunkt for Klima Viken  </vt:lpstr>
      <vt:lpstr>Nettverk for aktive og innovative klimakommuner   -Asker  -Bærum  -Drammen  -Hurdal -Jevnaker  -Krødsherad  -Lier  -Lunner  -Ringerike   + Nedre Romerike miljønettverk  + 3 kommuner fra Innlandet </vt:lpstr>
      <vt:lpstr>Midt-Viken klimanettverk </vt:lpstr>
      <vt:lpstr>Forslag 1: flere mindre nettverk </vt:lpstr>
      <vt:lpstr>Forslag 2: tredeling av Viken </vt:lpstr>
      <vt:lpstr>Forslag 3: hybrid av mindre og tredeling </vt:lpstr>
      <vt:lpstr>Forslag 4: mellomstore klimanettverk  </vt:lpstr>
      <vt:lpstr>Forslag 5: fem klimanettverk i Viken </vt:lpstr>
      <vt:lpstr>Veien videre….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 Viken</dc:title>
  <dc:creator>Fanny Pindsle</dc:creator>
  <cp:lastModifiedBy>Kari Marie Swensen</cp:lastModifiedBy>
  <cp:revision>3</cp:revision>
  <dcterms:created xsi:type="dcterms:W3CDTF">2021-04-21T08:22:37Z</dcterms:created>
  <dcterms:modified xsi:type="dcterms:W3CDTF">2021-09-03T10:59:45Z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2021-04-21T08:22:38Z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d6828060-6c3f-4760-ab94-3b228530ff48</vt:lpwstr>
  </property>
  <property fmtid="{D5CDD505-2E9C-101B-9397-08002B2CF9AE}" pid="8" name="MSIP_Label_06768ce0-ceaf-4778-8ab1-e65d26fe9939_ContentBits">
    <vt:lpwstr>0</vt:lpwstr>
  </property>
  <property fmtid="{D5CDD505-2E9C-101B-9397-08002B2CF9AE}" pid="9" name="ContentTypeId">
    <vt:lpwstr>0x01010059CED66DCEAE8A4BA81DFB71C2212B8A</vt:lpwstr>
  </property>
</Properties>
</file>